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1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FDEB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6C5BD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6C5BD0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5400" b="0" lang="he-IL">
                <a:solidFill>
                  <a:srgbClr val="25214A"/>
                </a:solidFill>
                <a:latin typeface="Secular One"/>
                <a:cs typeface="Secular One"/>
              </a:rPr>
              <a:t>מעגלי פגיעות ודיווח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6C5BD0"/>
                </a:solidFill>
                <a:latin typeface="Secular One"/>
                <a:cs typeface="Secular One"/>
              </a:rPr>
              <a:t>מי עלול להיפגע יותר – ומתי ולמי מדווחים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circles-cover-698b1c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11812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6C5BD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11812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348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1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פיזי-גיאוגרפי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804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84804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9340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חברתי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7796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257796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2332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בסיכון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07880" y="8051400"/>
            <a:ext cx="1134000" cy="1134000"/>
          </a:xfrm>
          <a:prstGeom prst="roundRect">
            <a:avLst>
              <a:gd name="adj" fmla="val 18000"/>
            </a:avLst>
          </a:prstGeom>
          <a:solidFill>
            <a:srgbClr val="E8663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307880" y="8074080"/>
            <a:ext cx="113400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240" y="8633520"/>
            <a:ext cx="104328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1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תגובות אישיות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אחרי אירוע קשה – שמים לב לחברים, ויודעים מתי ולמי לספר.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4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B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6C5BD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5214A"/>
                </a:solidFill>
                <a:latin typeface="Secular One"/>
                <a:cs typeface="Secular One"/>
              </a:rPr>
              <a:t>מה הם מעגלי פגיעות?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circles-what-04dda9d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אחרי אירוע קשה, לא כולם מושפעים באותה מידה. מעגלי פגיעות עוזרים לבית הספר לזהות מי עלול להיפגע יותר וזקוק לתמיכה. יש ארבעה מעגלים. גם אנחנו, התלמידים, יכולים לשים לב לחברים – ולדעת מתי ולמי מדווחים.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6C5BD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6C5BD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זה חשוב?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אחרי אירוע חירום או אירוע קשה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בבית הספר או בקהילה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גם בשגרה – כשמשהו מדאיג אותנו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מי ממפה?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את המיפוי עושה הצוות, בדיסקרטיות. אנחנו לא מתייגים חברים – רק שמים לב ומספרים למבוגר.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אדם יכול להיות בכמה מעגלים בבת אחת.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מעגלי פגיעות ודיווח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B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6C5BD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מעגל 1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6C5BD0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25214A"/>
                </a:solidFill>
                <a:latin typeface="Secular One"/>
                <a:cs typeface="Secular One"/>
              </a:rPr>
              <a:t>פיזי-גיאוגרפי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6C5BD0"/>
                </a:solidFill>
                <a:latin typeface="Varela Round"/>
                <a:cs typeface="Varela Round"/>
              </a:rPr>
              <a:t>מי היה קרוב לאירוע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circles-s0-5c5429e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מי היה קרוב לאירוע עצמו: מי שנפגע ישירות, ומי שהיה עד – ראה או שמע את מה שקרה.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6C5BD0"/>
                </a:solidFill>
                <a:latin typeface="Varela Round"/>
                <a:cs typeface="Varela Round"/>
              </a:rPr>
              <a:t>מי במעגל הזה: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6C5BD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נפגעים ישירים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6C5BD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עדים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2521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תאונה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הייתה תאונה בכביש ליד שער בית הספר. התלמידים שעמדו בתחנה וראו אותה נמצאים במעגל הזה – גם אם לא נפגעו בגוף.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מעגלי פגיעות ודיווח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B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מעגל 2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3E7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25214A"/>
                </a:solidFill>
                <a:latin typeface="Secular One"/>
                <a:cs typeface="Secular One"/>
              </a:rPr>
              <a:t>חברתי-פסיכולוגי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3E7CC9"/>
                </a:solidFill>
                <a:latin typeface="Varela Round"/>
                <a:cs typeface="Varela Round"/>
              </a:rPr>
              <a:t>מי קרוב למי שנפגע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circles-s1-43f0d5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מי קרוב למי שנפגע: משפחה, חברים, חברים לקבוצת הספורט – וגם קרובים של מי שהקשר איתו נותק.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3E7CC9"/>
                </a:solidFill>
                <a:latin typeface="Varela Round"/>
                <a:cs typeface="Varela Round"/>
              </a:rPr>
              <a:t>מי במעגל הזה: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משפחה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חברים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חברים לקבוצה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2521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משפחה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אחיו של שחקן בקבוצת הכדורגל נפצע. גם השחקן עצמו, וגם החברים שלו לקבוצה, מושפעים – למרות שלא היו שם.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מעגלי פגיעות ודיווח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B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מעגל 3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2BA3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3200" b="0" lang="he-IL">
                <a:solidFill>
                  <a:srgbClr val="25214A"/>
                </a:solidFill>
                <a:latin typeface="Secular One"/>
                <a:cs typeface="Secular One"/>
              </a:rPr>
              <a:t>אוכלוסיות בסיכון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2BA38F"/>
                </a:solidFill>
                <a:latin typeface="Varela Round"/>
                <a:cs typeface="Varela Round"/>
              </a:rPr>
              <a:t>מי רגיש במיוחד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circles-s2-6dd6dec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מי רגיש במיוחד בגלל מה שעבר עליו קודם או בגלל המצב שלו: אובדן, מחלה, משבר במשפחה, או קשיים רגשיים וחברתיים.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2BA38F"/>
                </a:solidFill>
                <a:latin typeface="Varela Round"/>
                <a:cs typeface="Varela Round"/>
              </a:rPr>
              <a:t>מה יכול להגביר רגישות: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אובדן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מחלה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משבר במשפחה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2521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אזעקה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לחברה מהכיתה נפטר סבא לפני חודש. כשמגיעה תקופה של אזעקות, היא מגיבה בעוצמה רבה יותר מאחרים – כי היא כבר עוברת תקופה קשה.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מעגלי פגיעות ודיווח  ‏·‏  חוברת חוסן לתלמידים</a:t>
            </a:r>
          </a:p>
        </p:txBody>
      </p:sp>
      <p:sp>
        <p:nvSpPr>
          <p:cNvPr id="27" name="Oval 26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8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B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E8663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מעגל 4 מתוך 4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E8663D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25214A"/>
                </a:solidFill>
                <a:latin typeface="Secular One"/>
                <a:cs typeface="Secular One"/>
              </a:rPr>
              <a:t>תגובות אישיות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600" y="1678320"/>
            <a:ext cx="515592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700" b="0" lang="he-IL">
                <a:solidFill>
                  <a:srgbClr val="E8663D"/>
                </a:solidFill>
                <a:latin typeface="Varela Round"/>
                <a:cs typeface="Varela Round"/>
              </a:rPr>
              <a:t>מי מראה סימני מצוקה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3" name="Picture 12" descr="circles-s3-6c1a3f0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מי מראה סימני מצוקה בעקבות האירוע – גם אם לא היה קרוב אליו. את הסימנים מזהים בעזרת קפר״ה: במחשבות, בגוף, ברגש ובהתנהגות.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E8663D"/>
                </a:solidFill>
                <a:latin typeface="Varela Round"/>
                <a:cs typeface="Varela Round"/>
              </a:rPr>
              <a:t>שמים לב ל:</a:t>
            </a:r>
          </a:p>
        </p:txBody>
      </p:sp>
      <p:sp>
        <p:nvSpPr>
          <p:cNvPr id="16" name="Rounded Rectangular Callout 15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סימני מצוקה (קפר״ה)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גם מי שרחוק מהאירוע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2521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רשתות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תלמיד לא היה קרוב לאירוע, אבל צפה בסרטונים ממנו ברשת. מאז הוא לא ישן טוב, מסתגר ולא מגיע לחוג. גם הוא זקוק לתמיכה.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מעגלי פגיעות ודיווח  ‏·‏  חוברת חוסן לתלמידים</a:t>
            </a:r>
          </a:p>
        </p:txBody>
      </p:sp>
      <p:sp>
        <p:nvSpPr>
          <p:cNvPr id="25" name="Oval 2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6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B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6C5BD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דיווח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5214A"/>
                </a:solidFill>
                <a:latin typeface="Secular One"/>
                <a:cs typeface="Secular One"/>
              </a:rPr>
              <a:t>מתי ולמי מדווחים?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לדווח זה לדאוג – לא "להלשין".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3600" y="1814400"/>
            <a:ext cx="6652800" cy="1512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6C5BD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6607440" y="2381400"/>
            <a:ext cx="378000" cy="37800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3" name="Picture 12" descr="emoji-1c4e2664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260" y="2453220"/>
            <a:ext cx="234360" cy="2343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040" y="1814400"/>
            <a:ext cx="5821200" cy="151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6C5BD0"/>
                </a:solidFill>
                <a:latin typeface="Secular One"/>
                <a:cs typeface="Secular One"/>
              </a:rPr>
              <a:t>מישהו בסכנה,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או מדבר או כותב על פגיעה בעצמו או באחרים: לא שומרים סוד, גם אם ביקשו מאיתנו.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3600" y="3447360"/>
            <a:ext cx="6652800" cy="1512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6607440" y="4014360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17" name="Picture 16" descr="emoji-1c4e2664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260" y="4086180"/>
            <a:ext cx="234360" cy="2343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35040" y="3447360"/>
            <a:ext cx="5821200" cy="151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יש פגיעה, איום, חרם או הטרדה –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גם ברשת ובקבוצות הווטסאפ.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5080320"/>
            <a:ext cx="6652800" cy="1512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5647320"/>
            <a:ext cx="378000" cy="37800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1" name="Picture 20" descr="emoji-1c4e2664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260" y="5719140"/>
            <a:ext cx="234360" cy="23436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35040" y="5080320"/>
            <a:ext cx="5821200" cy="151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A38F"/>
                </a:solidFill>
                <a:latin typeface="Secular One"/>
                <a:cs typeface="Secular One"/>
              </a:rPr>
              <a:t>סימני מצוקה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נמשכים או מחמירים.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600" y="6713280"/>
            <a:ext cx="6652800" cy="1512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6607440" y="7280280"/>
            <a:ext cx="378000" cy="37800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5" name="Picture 24" descr="emoji-5aa48246c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260" y="7352100"/>
            <a:ext cx="234360" cy="23436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5040" y="6713280"/>
            <a:ext cx="5821200" cy="151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663D"/>
                </a:solidFill>
                <a:latin typeface="Secular One"/>
                <a:cs typeface="Secular One"/>
              </a:rPr>
              <a:t>למי?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ליועצת, לנאמני החוסן המורים או התלמידים, למחנך/ת או לכל מבוגר שאתם סומכים עליו.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3600" y="8346240"/>
            <a:ext cx="6652800" cy="1512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D946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8" name="Oval 27"/>
          <p:cNvSpPr/>
          <p:nvPr/>
        </p:nvSpPr>
        <p:spPr>
          <a:xfrm>
            <a:off x="6607440" y="8913240"/>
            <a:ext cx="378000" cy="37800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9" name="Picture 28" descr="emoji-c6f0b1c2c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9260" y="8985060"/>
            <a:ext cx="234360" cy="23436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35040" y="8346240"/>
            <a:ext cx="5821200" cy="151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D9468F"/>
                </a:solidFill>
                <a:latin typeface="Secular One"/>
                <a:cs typeface="Secular One"/>
              </a:rPr>
              <a:t>במצב חירום: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מד״א 101, משטרה 100.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מעגלי פגיעות ודיווח  ‏·‏  חוברת חוסן לתלמידים</a:t>
            </a:r>
          </a:p>
        </p:txBody>
      </p:sp>
      <p:sp>
        <p:nvSpPr>
          <p:cNvPr id="32" name="Oval 31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33" name="Ravit logo" descr="logo-24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B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6C5BD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גם מעגלי תמיכה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5214A"/>
                </a:solidFill>
                <a:latin typeface="Secular One"/>
                <a:cs typeface="Secular One"/>
              </a:rPr>
              <a:t>מי יכול לתמוך?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לצד השאלה "מי נפגע?" שואלים גם "מי יכול לעזור?":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1920240"/>
            <a:ext cx="6773760" cy="238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circles-x8-3f1858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980720"/>
            <a:ext cx="6652800" cy="2268000"/>
          </a:xfrm>
          <a:prstGeom prst="round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53600" y="447552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6C5BD0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607440" y="4914000"/>
            <a:ext cx="378000" cy="37800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40" y="447552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6C5BD0"/>
                </a:solidFill>
                <a:latin typeface="Secular One"/>
                <a:cs typeface="Secular One"/>
              </a:rPr>
              <a:t>חברים ומשפחה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– מי שקרוב אלינו ויכול להקשיב.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600" y="585144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607440" y="6289920"/>
            <a:ext cx="378000" cy="37800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040" y="585144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3E7CC9"/>
                </a:solidFill>
                <a:latin typeface="Secular One"/>
                <a:cs typeface="Secular One"/>
              </a:rPr>
              <a:t>אנשי צוות קרובים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– מחנך/ת, מורה אהוב/ה, מאמן/ת.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722736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6607440" y="7665840"/>
            <a:ext cx="378000" cy="37800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040" y="722736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2BA38F"/>
                </a:solidFill>
                <a:latin typeface="Secular One"/>
                <a:cs typeface="Secular One"/>
              </a:rPr>
              <a:t>מקורות סיוע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– היועצת, נאמני החוסן, ושירותי סיוע בקהילה.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3600" y="8603280"/>
            <a:ext cx="6652800" cy="1254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8900">
            <a:solidFill>
              <a:srgbClr val="E8663D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6607440" y="9041760"/>
            <a:ext cx="378000" cy="37800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2000" lang="he-IL">
                <a:solidFill>
                  <a:srgbClr val="FFFFFF"/>
                </a:solidFill>
                <a:latin typeface="Varela Round"/>
                <a:cs typeface="Varela Round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40" y="8603280"/>
            <a:ext cx="5821200" cy="12549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6000"/>
              </a:lnSpc>
            </a:pPr>
            <a:r>
              <a:rPr sz="1600" b="0" lang="he-IL">
                <a:solidFill>
                  <a:srgbClr val="E8663D"/>
                </a:solidFill>
                <a:latin typeface="Secular One"/>
                <a:cs typeface="Secular One"/>
              </a:rPr>
              <a:t>ואני?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גם אני יכול/ה להיות חלק ממעגל התמיכה של מישהו.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מעגלי פגיעות ודיווח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B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6C5BD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5214A"/>
                </a:solidFill>
                <a:latin typeface="Secular One"/>
                <a:cs typeface="Secular One"/>
              </a:rPr>
              <a:t>נועה שמה לב אחרי האזעקות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521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circles-p0-001fa7b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6C5BD0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16080" y="4286520"/>
            <a:ext cx="3144960" cy="1534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השבוע היו כמה אזעקות. כל הכיתה נכנסת שוב ושוב למרחב המוגן.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521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5" name="Picture 14" descr="circles-p1-cc68640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6C5BD0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8960" y="4286520"/>
            <a:ext cx="3144960" cy="1534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נועה שמה לב שדני, שעובר ממילא תקופה קשה בבית, מגיב חזק במיוחד.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521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9" name="Picture 18" descr="circles-p2-ef3be78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6C5BD0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1" name="Rounded Rectangular Callout 20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2521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פה אם בא לך לדבר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היא לא מתייגת ולא מספרת לכולם – רק מתיישבת לידו ומקשיבה.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2521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5" name="Picture 24" descr="circles-p3-84832a5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26" name="Oval 25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6C5BD0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2521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דואגת לדני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וכשהיא ממשיכה לדאוג, היא מספרת בשקט ליועצת. לדווח זה לדאוג.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מעגלי פגיעות ודיווח  ‏·‏  חוברת חוסן לתלמידים</a:t>
            </a:r>
          </a:p>
        </p:txBody>
      </p:sp>
      <p:sp>
        <p:nvSpPr>
          <p:cNvPr id="31" name="Oval 30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9</a:t>
            </a:r>
          </a:p>
        </p:txBody>
      </p:sp>
      <p:pic>
        <p:nvPicPr>
          <p:cNvPr id="32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6C5BD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5214A"/>
                </a:solidFill>
                <a:latin typeface="Secular One"/>
                <a:cs typeface="Secular One"/>
              </a:rPr>
              <a:t>תורכם: שמים לב לחברים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עונים לבד, בכתב.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דמיינו אירוע קשה בבית הספר. מי יכול להיות בכל אחד מארבעת המעגלים? (בלי שמות!)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למה גם מי שהיה רחוק מהאירוע יכול להגיב בעוצמה?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3600" y="42336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773760" y="4596480"/>
            <a:ext cx="332640" cy="33264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600" y="46116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חבר כותב לכם בפרטי משהו מדאיג על עצמו, ומבקש שלא תספרו לאף אחד. מה תעשו?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53600" y="56246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73760" y="5987520"/>
            <a:ext cx="332640" cy="33264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60026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למי בבית הספר אני יכול/ה לפנות? כתבו שני שמות: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600" y="66830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53600" y="70156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773760" y="7378560"/>
            <a:ext cx="332640" cy="33264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739368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מי במעגל התמיכה שלי?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53600" y="80740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453600" y="84067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מעגלי פגיעות ודיווח  ‏·‏  חוברת חוסן לתלמידים</a:t>
            </a:r>
          </a:p>
        </p:txBody>
      </p:sp>
      <p:sp>
        <p:nvSpPr>
          <p:cNvPr id="28" name="Oval 27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10</a:t>
            </a:r>
          </a:p>
        </p:txBody>
      </p:sp>
      <p:pic>
        <p:nvPicPr>
          <p:cNvPr id="29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E7E3F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DEBD5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6C5BD0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25214A"/>
                </a:solidFill>
                <a:latin typeface="Secular One"/>
                <a:cs typeface="Secular One"/>
              </a:rPr>
              <a:t>מעגלי פגיעות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687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6C5BD0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1912680"/>
            <a:ext cx="574560" cy="574560"/>
          </a:xfrm>
          <a:prstGeom prst="ellipse">
            <a:avLst/>
          </a:prstGeom>
          <a:solidFill>
            <a:srgbClr val="6C5BD0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8467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6C5BD0"/>
                </a:solidFill>
                <a:latin typeface="Secular One"/>
                <a:cs typeface="Secular One"/>
              </a:rPr>
              <a:t>פיזי-גיאוגרפי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מי שנפגע ישירות ומי שהיה עד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2759400"/>
            <a:ext cx="574560" cy="5745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2623320"/>
            <a:ext cx="5095440" cy="8467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7CC9"/>
                </a:solidFill>
                <a:latin typeface="Secular One"/>
                <a:cs typeface="Secular One"/>
              </a:rPr>
              <a:t>חברתי-פסיכולוגי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משפחה, חברים, חברים לקבוצה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3606120"/>
            <a:ext cx="574560" cy="57456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3470040"/>
            <a:ext cx="5095440" cy="8467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BA38F"/>
                </a:solidFill>
                <a:latin typeface="Secular One"/>
                <a:cs typeface="Secular One"/>
              </a:rPr>
              <a:t>בסיכון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אובדן, מחלה, משבר במשפחה</a:t>
            </a:r>
          </a:p>
        </p:txBody>
      </p:sp>
      <p:sp>
        <p:nvSpPr>
          <p:cNvPr id="18" name="Oval 17"/>
          <p:cNvSpPr/>
          <p:nvPr/>
        </p:nvSpPr>
        <p:spPr>
          <a:xfrm>
            <a:off x="6305040" y="4452840"/>
            <a:ext cx="574560" cy="574560"/>
          </a:xfrm>
          <a:prstGeom prst="ellipse">
            <a:avLst/>
          </a:prstGeom>
          <a:solidFill>
            <a:srgbClr val="E8663D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6000" y="4316760"/>
            <a:ext cx="5095440" cy="8467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8663D"/>
                </a:solidFill>
                <a:latin typeface="Secular One"/>
                <a:cs typeface="Secular One"/>
              </a:rPr>
              <a:t>תגובות אישיות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סימני מצוקה – גם רחוק מהאירוע</a:t>
            </a:r>
          </a:p>
        </p:txBody>
      </p:sp>
      <p:sp>
        <p:nvSpPr>
          <p:cNvPr id="20" name="Oval 19"/>
          <p:cNvSpPr/>
          <p:nvPr/>
        </p:nvSpPr>
        <p:spPr>
          <a:xfrm>
            <a:off x="6305040" y="5299560"/>
            <a:ext cx="574560" cy="574560"/>
          </a:xfrm>
          <a:prstGeom prst="ellipse">
            <a:avLst/>
          </a:prstGeom>
          <a:solidFill>
            <a:srgbClr val="D946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t/>
            </a:r>
          </a:p>
        </p:txBody>
      </p:sp>
      <p:pic>
        <p:nvPicPr>
          <p:cNvPr id="21" name="Picture 20" descr="emoji-5d3009a7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206" y="5408726"/>
            <a:ext cx="356227" cy="35622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56000" y="5163480"/>
            <a:ext cx="5095440" cy="8467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D9468F"/>
                </a:solidFill>
                <a:latin typeface="Secular One"/>
                <a:cs typeface="Secular One"/>
              </a:rPr>
              <a:t>דיווח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סכנה? לא שומרים סוד – פונים למבוגר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64335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6C5BD0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לא מתייגים חברים. שמים לב – ומספרים למבוגר. לדווח זה לדאוג.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3600" y="70837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2521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5" name="Heart 24"/>
          <p:cNvSpPr/>
          <p:nvPr/>
        </p:nvSpPr>
        <p:spPr>
          <a:xfrm>
            <a:off x="5533920" y="72651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680400" y="71895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0400" y="76129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משרד החינוך, שפ״י – "מיפוי מעגלי פגיעות" ‏·‏ על פי תוכנית החוסן הבית-ספרית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25214A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30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מעגלי פגיעות ודיווח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